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3" r:id="rId2"/>
    <p:sldId id="256" r:id="rId3"/>
    <p:sldId id="258" r:id="rId4"/>
    <p:sldId id="257" r:id="rId5"/>
    <p:sldId id="269" r:id="rId6"/>
    <p:sldId id="259" r:id="rId7"/>
    <p:sldId id="271" r:id="rId8"/>
    <p:sldId id="262" r:id="rId9"/>
    <p:sldId id="263" r:id="rId10"/>
    <p:sldId id="264" r:id="rId11"/>
    <p:sldId id="265" r:id="rId12"/>
    <p:sldId id="266" r:id="rId13"/>
    <p:sldId id="276" r:id="rId14"/>
    <p:sldId id="267" r:id="rId15"/>
    <p:sldId id="274" r:id="rId16"/>
    <p:sldId id="268" r:id="rId17"/>
    <p:sldId id="275" r:id="rId18"/>
    <p:sldId id="272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8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u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5375-7646-4C87-9332-91F7698768DF}" type="datetimeFigureOut">
              <a:rPr lang="pt-BR" smtClean="0"/>
              <a:pPr/>
              <a:t>17/05/2018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ACC7-1336-45FC-B9A9-63B44EAB89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5375-7646-4C87-9332-91F7698768DF}" type="datetimeFigureOut">
              <a:rPr lang="pt-BR" smtClean="0"/>
              <a:pPr/>
              <a:t>17/05/2018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ACC7-1336-45FC-B9A9-63B44EAB89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5375-7646-4C87-9332-91F7698768DF}" type="datetimeFigureOut">
              <a:rPr lang="pt-BR" smtClean="0"/>
              <a:pPr/>
              <a:t>17/05/2018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ACC7-1336-45FC-B9A9-63B44EAB89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5375-7646-4C87-9332-91F7698768DF}" type="datetimeFigureOut">
              <a:rPr lang="pt-BR" smtClean="0"/>
              <a:pPr/>
              <a:t>17/05/2018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ACC7-1336-45FC-B9A9-63B44EAB89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5375-7646-4C87-9332-91F7698768DF}" type="datetimeFigureOut">
              <a:rPr lang="pt-BR" smtClean="0"/>
              <a:pPr/>
              <a:t>17/05/2018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ACC7-1336-45FC-B9A9-63B44EAB89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5375-7646-4C87-9332-91F7698768DF}" type="datetimeFigureOut">
              <a:rPr lang="pt-BR" smtClean="0"/>
              <a:pPr/>
              <a:t>17/05/2018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ACC7-1336-45FC-B9A9-63B44EAB89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5375-7646-4C87-9332-91F7698768DF}" type="datetimeFigureOut">
              <a:rPr lang="pt-BR" smtClean="0"/>
              <a:pPr/>
              <a:t>17/05/2018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ACC7-1336-45FC-B9A9-63B44EAB89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5375-7646-4C87-9332-91F7698768DF}" type="datetimeFigureOut">
              <a:rPr lang="pt-BR" smtClean="0"/>
              <a:pPr/>
              <a:t>17/05/2018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ACC7-1336-45FC-B9A9-63B44EAB89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5375-7646-4C87-9332-91F7698768DF}" type="datetimeFigureOut">
              <a:rPr lang="pt-BR" smtClean="0"/>
              <a:pPr/>
              <a:t>17/05/2018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ACC7-1336-45FC-B9A9-63B44EAB89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5375-7646-4C87-9332-91F7698768DF}" type="datetimeFigureOut">
              <a:rPr lang="pt-BR" smtClean="0"/>
              <a:pPr/>
              <a:t>17/05/2018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ACC7-1336-45FC-B9A9-63B44EAB89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5375-7646-4C87-9332-91F7698768DF}" type="datetimeFigureOut">
              <a:rPr lang="pt-BR" smtClean="0"/>
              <a:pPr/>
              <a:t>17/05/2018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0ACC7-1336-45FC-B9A9-63B44EAB89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F5375-7646-4C87-9332-91F7698768DF}" type="datetimeFigureOut">
              <a:rPr lang="pt-BR" smtClean="0"/>
              <a:pPr/>
              <a:t>17/05/2018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0ACC7-1336-45FC-B9A9-63B44EAB8985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Imagem 7" descr="fundo_20170824b.jpg"/>
          <p:cNvPicPr>
            <a:picLocks noChangeAspect="1"/>
          </p:cNvPicPr>
          <p:nvPr userDrawn="1"/>
        </p:nvPicPr>
        <p:blipFill>
          <a:blip r:embed="rId1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ibel.org.br/ceibel/imagens/logo_cabecalho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708920"/>
            <a:ext cx="4035417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6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Matérias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525963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Teologia</a:t>
            </a:r>
            <a:r>
              <a:rPr lang="pt-BR" baseline="0" dirty="0" smtClean="0"/>
              <a:t> Bíblica, Teologia Sistemática, Escatologia, Hermenêutica, </a:t>
            </a:r>
            <a:r>
              <a:rPr lang="pt-BR" baseline="0" dirty="0" err="1" smtClean="0"/>
              <a:t>Homilética</a:t>
            </a:r>
            <a:r>
              <a:rPr lang="pt-BR" baseline="0" dirty="0" smtClean="0"/>
              <a:t>, Seitas, Missões, História da Igreja, Confissão de Fé, Educação Cristã, Aconselhamento e vários estudos bíblicos.</a:t>
            </a:r>
          </a:p>
          <a:p>
            <a:r>
              <a:rPr lang="pt-BR" dirty="0" smtClean="0"/>
              <a:t>Curso de </a:t>
            </a:r>
            <a:r>
              <a:rPr lang="pt-BR" dirty="0" err="1" smtClean="0"/>
              <a:t>Presbiterato</a:t>
            </a:r>
            <a:r>
              <a:rPr lang="pt-BR" dirty="0" smtClean="0"/>
              <a:t> e Diaconato</a:t>
            </a:r>
            <a:endParaRPr lang="pt-BR" baseline="0" dirty="0" smtClean="0"/>
          </a:p>
        </p:txBody>
      </p:sp>
      <p:pic>
        <p:nvPicPr>
          <p:cNvPr id="17410" name="Picture 2" descr="Resultado de imagem para livro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84000" y="0"/>
            <a:ext cx="3060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8936" cy="1143000"/>
          </a:xfrm>
        </p:spPr>
        <p:txBody>
          <a:bodyPr/>
          <a:lstStyle/>
          <a:p>
            <a:pPr algn="l"/>
            <a:r>
              <a:rPr lang="pt-BR" dirty="0" smtClean="0"/>
              <a:t>Diferencial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5338936" cy="4525963"/>
          </a:xfrm>
        </p:spPr>
        <p:txBody>
          <a:bodyPr>
            <a:normAutofit fontScale="85000" lnSpcReduction="10000"/>
          </a:bodyPr>
          <a:lstStyle/>
          <a:p>
            <a:r>
              <a:rPr lang="pt-BR" baseline="0" dirty="0" smtClean="0"/>
              <a:t>Conteúdo rico e fiel às Escrituras</a:t>
            </a:r>
          </a:p>
          <a:p>
            <a:r>
              <a:rPr lang="pt-BR" baseline="0" dirty="0" smtClean="0"/>
              <a:t>Autores confiáveis de </a:t>
            </a:r>
            <a:r>
              <a:rPr lang="pt-BR" baseline="0" dirty="0" smtClean="0"/>
              <a:t>alto </a:t>
            </a:r>
            <a:r>
              <a:rPr lang="pt-BR" baseline="0" dirty="0" smtClean="0"/>
              <a:t>nível</a:t>
            </a:r>
          </a:p>
          <a:p>
            <a:r>
              <a:rPr lang="pt-BR" baseline="0" dirty="0" smtClean="0"/>
              <a:t>Simples e Objetivo</a:t>
            </a:r>
          </a:p>
          <a:p>
            <a:r>
              <a:rPr lang="pt-BR" baseline="0" dirty="0" smtClean="0"/>
              <a:t>Acessível a qualquer hora e lugar</a:t>
            </a:r>
          </a:p>
          <a:p>
            <a:r>
              <a:rPr lang="pt-BR" baseline="0" dirty="0" smtClean="0"/>
              <a:t>Instituição Presbiteriana</a:t>
            </a:r>
          </a:p>
          <a:p>
            <a:r>
              <a:rPr lang="pt-BR" dirty="0" smtClean="0"/>
              <a:t>Desenvolve um senso crítico construtivo</a:t>
            </a:r>
          </a:p>
          <a:p>
            <a:r>
              <a:rPr lang="pt-BR" baseline="0" dirty="0" smtClean="0"/>
              <a:t>Valor muito acessível</a:t>
            </a:r>
          </a:p>
          <a:p>
            <a:r>
              <a:rPr lang="pt-BR" dirty="0" err="1" smtClean="0"/>
              <a:t>Escalável</a:t>
            </a:r>
            <a:endParaRPr lang="pt-BR" baseline="0" dirty="0" smtClean="0"/>
          </a:p>
        </p:txBody>
      </p:sp>
      <p:pic>
        <p:nvPicPr>
          <p:cNvPr id="16386" name="Picture 2" descr="Resultado de imagem para estudand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84000" y="0"/>
            <a:ext cx="3060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Alcance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00200"/>
            <a:ext cx="5328592" cy="4525963"/>
          </a:xfrm>
        </p:spPr>
        <p:txBody>
          <a:bodyPr/>
          <a:lstStyle/>
          <a:p>
            <a:r>
              <a:rPr lang="pt-BR" baseline="0" dirty="0" smtClean="0"/>
              <a:t>Mais de 800 alunos</a:t>
            </a:r>
          </a:p>
          <a:p>
            <a:pPr lvl="1"/>
            <a:r>
              <a:rPr lang="pt-BR" baseline="0" dirty="0" smtClean="0"/>
              <a:t>Quase 500 alunos via internet</a:t>
            </a:r>
          </a:p>
          <a:p>
            <a:pPr lvl="1"/>
            <a:r>
              <a:rPr lang="pt-BR" baseline="0" dirty="0" smtClean="0"/>
              <a:t>Mais de 300 alunos com livros</a:t>
            </a:r>
          </a:p>
          <a:p>
            <a:pPr lvl="0"/>
            <a:r>
              <a:rPr lang="pt-BR" baseline="0" dirty="0" smtClean="0"/>
              <a:t>Alunos no Brasil, EUA, Japão, Angola, Itália, Albânia, Colômbia, Portugal e Uruguai</a:t>
            </a:r>
          </a:p>
        </p:txBody>
      </p:sp>
      <p:pic>
        <p:nvPicPr>
          <p:cNvPr id="15362" name="Picture 2" descr="Resultado de imagem para worl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84000" y="0"/>
            <a:ext cx="3060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A quem se destina: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00200"/>
            <a:ext cx="5328592" cy="4525963"/>
          </a:xfrm>
        </p:spPr>
        <p:txBody>
          <a:bodyPr/>
          <a:lstStyle/>
          <a:p>
            <a:r>
              <a:rPr lang="pt-BR" baseline="0" dirty="0" smtClean="0"/>
              <a:t>Professores de Escola Dominical</a:t>
            </a:r>
          </a:p>
          <a:p>
            <a:r>
              <a:rPr lang="pt-BR" dirty="0" smtClean="0"/>
              <a:t>Presbíteros e Diáconos</a:t>
            </a:r>
          </a:p>
          <a:p>
            <a:r>
              <a:rPr lang="pt-BR" baseline="0" dirty="0" smtClean="0"/>
              <a:t>Líderes</a:t>
            </a:r>
            <a:r>
              <a:rPr lang="pt-BR" dirty="0" smtClean="0"/>
              <a:t> de Sociedades Internas</a:t>
            </a:r>
            <a:endParaRPr lang="pt-BR" baseline="0" dirty="0" smtClean="0"/>
          </a:p>
          <a:p>
            <a:r>
              <a:rPr lang="pt-BR" baseline="0" dirty="0" smtClean="0"/>
              <a:t>Jovens</a:t>
            </a:r>
            <a:r>
              <a:rPr lang="pt-BR" dirty="0" smtClean="0"/>
              <a:t> com interesse no ministério da Palavra</a:t>
            </a:r>
          </a:p>
          <a:p>
            <a:r>
              <a:rPr lang="pt-BR" dirty="0" smtClean="0"/>
              <a:t>Iniciantes na fé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69013" y="-19050"/>
            <a:ext cx="3074987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Parcerias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5338936" cy="4525963"/>
          </a:xfrm>
        </p:spPr>
        <p:txBody>
          <a:bodyPr/>
          <a:lstStyle/>
          <a:p>
            <a:r>
              <a:rPr lang="pt-BR" dirty="0" smtClean="0"/>
              <a:t>Seminário de BH</a:t>
            </a:r>
          </a:p>
          <a:p>
            <a:r>
              <a:rPr lang="pt-BR" baseline="0" dirty="0" smtClean="0"/>
              <a:t>27 núcleos de estudo</a:t>
            </a:r>
          </a:p>
        </p:txBody>
      </p:sp>
      <p:pic>
        <p:nvPicPr>
          <p:cNvPr id="14338" name="Picture 2" descr="Resultado de imagem para parceri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84000" y="0"/>
            <a:ext cx="3060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5266928" cy="4525963"/>
          </a:xfrm>
        </p:spPr>
        <p:txBody>
          <a:bodyPr/>
          <a:lstStyle/>
          <a:p>
            <a:r>
              <a:rPr lang="pt-BR" dirty="0"/>
              <a:t>COINÊ - Pequena Gramática Didática do Grego </a:t>
            </a:r>
            <a:r>
              <a:rPr lang="pt-BR" dirty="0" smtClean="0"/>
              <a:t>Neotestamentário</a:t>
            </a:r>
          </a:p>
          <a:p>
            <a:pPr lvl="1"/>
            <a:r>
              <a:rPr lang="pt-BR" sz="2400" dirty="0" smtClean="0"/>
              <a:t>Por Francisco Leonardo </a:t>
            </a:r>
            <a:r>
              <a:rPr lang="pt-BR" sz="2400" dirty="0" err="1" smtClean="0"/>
              <a:t>Schalkwijk</a:t>
            </a:r>
            <a:endParaRPr lang="pt-BR" sz="2400" baseline="0" dirty="0" smtClean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2708920"/>
            <a:ext cx="3168352" cy="3133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3968" y="5301208"/>
            <a:ext cx="1597149" cy="1266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30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03999" y="0"/>
            <a:ext cx="3140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tângulo 14"/>
          <p:cNvSpPr/>
          <p:nvPr/>
        </p:nvSpPr>
        <p:spPr>
          <a:xfrm>
            <a:off x="5580112" y="1260049"/>
            <a:ext cx="2520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t-BR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Francisco Leonardo </a:t>
            </a:r>
            <a:r>
              <a:rPr lang="pt-B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Schalkwijk</a:t>
            </a:r>
            <a:endParaRPr lang="pt-BR" sz="1600" baseline="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7055768" y="4869160"/>
            <a:ext cx="20882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/>
            <a:r>
              <a:rPr lang="pt-BR" sz="1600" dirty="0" smtClean="0">
                <a:solidFill>
                  <a:schemeClr val="bg1"/>
                </a:solidFill>
              </a:rPr>
              <a:t>Augustus </a:t>
            </a:r>
            <a:r>
              <a:rPr lang="pt-BR" sz="1600" dirty="0" err="1" smtClean="0">
                <a:solidFill>
                  <a:schemeClr val="bg1"/>
                </a:solidFill>
              </a:rPr>
              <a:t>Nicodemus</a:t>
            </a:r>
            <a:r>
              <a:rPr lang="pt-BR" sz="1600" dirty="0" smtClean="0">
                <a:solidFill>
                  <a:schemeClr val="bg1"/>
                </a:solidFill>
              </a:rPr>
              <a:t> Lopes</a:t>
            </a:r>
            <a:endParaRPr lang="pt-BR" sz="1600" baseline="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Metas/Desafios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5338936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Atingir</a:t>
            </a:r>
            <a:r>
              <a:rPr lang="pt-BR" baseline="0" dirty="0" smtClean="0"/>
              <a:t> mais de 1000 alunos</a:t>
            </a:r>
          </a:p>
          <a:p>
            <a:r>
              <a:rPr lang="pt-BR" baseline="0" dirty="0" smtClean="0"/>
              <a:t>Incrementar </a:t>
            </a:r>
            <a:r>
              <a:rPr lang="pt-BR" baseline="0" dirty="0" err="1" smtClean="0"/>
              <a:t>video-aulas</a:t>
            </a:r>
            <a:endParaRPr lang="pt-BR" baseline="0" dirty="0" smtClean="0"/>
          </a:p>
          <a:p>
            <a:r>
              <a:rPr lang="pt-BR" dirty="0" smtClean="0"/>
              <a:t>Aprimorar e atualizar as matérias</a:t>
            </a:r>
            <a:endParaRPr lang="pt-BR" baseline="0" dirty="0" smtClean="0"/>
          </a:p>
          <a:p>
            <a:r>
              <a:rPr lang="pt-BR" dirty="0" smtClean="0"/>
              <a:t>Traduzir para Inglês e Espanhol</a:t>
            </a:r>
            <a:endParaRPr lang="pt-BR" dirty="0"/>
          </a:p>
          <a:p>
            <a:endParaRPr lang="pt-BR" baseline="0" dirty="0" smtClean="0"/>
          </a:p>
          <a:p>
            <a:endParaRPr lang="pt-BR" dirty="0"/>
          </a:p>
        </p:txBody>
      </p:sp>
      <p:pic>
        <p:nvPicPr>
          <p:cNvPr id="13314" name="Picture 2" descr="Resultado de imagem para caminh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84000" y="0"/>
            <a:ext cx="3060000" cy="6858000"/>
          </a:xfrm>
          <a:prstGeom prst="rect">
            <a:avLst/>
          </a:prstGeom>
          <a:noFill/>
        </p:spPr>
      </p:pic>
      <p:sp>
        <p:nvSpPr>
          <p:cNvPr id="13316" name="AutoShape 4" descr="Resultado de imagem para ipb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318" name="AutoShape 6" descr="Resultado de imagem para ipb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Motivação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5338936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Fomentar o hábito </a:t>
            </a:r>
            <a:r>
              <a:rPr lang="pt-BR" dirty="0" smtClean="0"/>
              <a:t>da </a:t>
            </a:r>
            <a:r>
              <a:rPr lang="pt-BR" dirty="0" smtClean="0"/>
              <a:t>leitura e estudo da Palavra de Deus!</a:t>
            </a:r>
            <a:endParaRPr lang="pt-BR" baseline="0" dirty="0" smtClean="0"/>
          </a:p>
        </p:txBody>
      </p:sp>
      <p:pic>
        <p:nvPicPr>
          <p:cNvPr id="13314" name="Picture 2" descr="Resultado de imagem para caminh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84000" y="0"/>
            <a:ext cx="3060000" cy="6858000"/>
          </a:xfrm>
          <a:prstGeom prst="rect">
            <a:avLst/>
          </a:prstGeom>
          <a:noFill/>
        </p:spPr>
      </p:pic>
      <p:sp>
        <p:nvSpPr>
          <p:cNvPr id="13316" name="AutoShape 4" descr="Resultado de imagem para ipb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318" name="AutoShape 6" descr="Resultado de imagem para ipb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143000"/>
          </a:xfrm>
        </p:spPr>
        <p:txBody>
          <a:bodyPr>
            <a:noAutofit/>
          </a:bodyPr>
          <a:lstStyle/>
          <a:p>
            <a:r>
              <a:rPr lang="pt-BR" sz="7200" dirty="0" smtClean="0"/>
              <a:t>Dúvidas</a:t>
            </a:r>
            <a:r>
              <a:rPr lang="pt-BR" sz="7200" dirty="0" smtClean="0"/>
              <a:t>?</a:t>
            </a:r>
            <a:br>
              <a:rPr lang="pt-BR" sz="7200" dirty="0" smtClean="0"/>
            </a:br>
            <a:r>
              <a:rPr lang="pt-BR" sz="3600" dirty="0" smtClean="0"/>
              <a:t>ceibel@ibel.org.br</a:t>
            </a:r>
            <a:br>
              <a:rPr lang="pt-BR" sz="3600" dirty="0" smtClean="0"/>
            </a:br>
            <a:r>
              <a:rPr lang="pt-BR" sz="3600" dirty="0" smtClean="0"/>
              <a:t>www.ceibel.com.br</a:t>
            </a:r>
            <a:endParaRPr lang="pt-BR" sz="7200" dirty="0"/>
          </a:p>
        </p:txBody>
      </p:sp>
      <p:sp>
        <p:nvSpPr>
          <p:cNvPr id="13316" name="AutoShape 4" descr="Resultado de imagem para ipb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318" name="AutoShape 6" descr="Resultado de imagem para ipb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9698" name="Picture 2" descr="Resultado de imagem para ipb log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32240" y="5229200"/>
            <a:ext cx="1800200" cy="1217988"/>
          </a:xfrm>
          <a:prstGeom prst="rect">
            <a:avLst/>
          </a:prstGeom>
          <a:noFill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2770" y="5445224"/>
            <a:ext cx="178099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27794" y="5445224"/>
            <a:ext cx="195231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457200" y="2503437"/>
            <a:ext cx="8229600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CEIBEL -</a:t>
            </a:r>
            <a:r>
              <a:rPr lang="pt-BR" baseline="0" dirty="0" smtClean="0"/>
              <a:t> </a:t>
            </a:r>
            <a:r>
              <a:rPr lang="pt-BR" dirty="0" smtClean="0"/>
              <a:t>Curso Bíblico Teológico por extensão</a:t>
            </a:r>
            <a:r>
              <a:rPr lang="pt-BR" baseline="0" dirty="0" smtClean="0"/>
              <a:t> do IBEL desde 1969 (49 anos)</a:t>
            </a:r>
          </a:p>
          <a:p>
            <a:r>
              <a:rPr lang="pt-BR" baseline="0" dirty="0" smtClean="0"/>
              <a:t>Idealizador: </a:t>
            </a:r>
            <a:r>
              <a:rPr lang="pt-BR" sz="3200" b="0" i="0" kern="1200" dirty="0" smtClean="0">
                <a:latin typeface="+mn-lt"/>
                <a:ea typeface="+mn-ea"/>
                <a:cs typeface="+mn-cs"/>
              </a:rPr>
              <a:t>Rev. Donald </a:t>
            </a:r>
            <a:r>
              <a:rPr lang="pt-BR" sz="3200" b="0" i="0" kern="1200" dirty="0" err="1" smtClean="0">
                <a:latin typeface="+mn-lt"/>
                <a:ea typeface="+mn-ea"/>
                <a:cs typeface="+mn-cs"/>
              </a:rPr>
              <a:t>Kaller</a:t>
            </a:r>
            <a:r>
              <a:rPr lang="pt-BR" sz="3200" b="0" i="0" kern="1200" dirty="0" smtClean="0">
                <a:latin typeface="+mn-lt"/>
                <a:ea typeface="+mn-ea"/>
                <a:cs typeface="+mn-cs"/>
              </a:rPr>
              <a:t> (Diretor do IBEL de 1966 a 1972)</a:t>
            </a:r>
            <a:endParaRPr lang="pt-BR" baseline="0" dirty="0" smtClean="0"/>
          </a:p>
          <a:p>
            <a:endParaRPr lang="pt-BR" dirty="0"/>
          </a:p>
        </p:txBody>
      </p:sp>
      <p:pic>
        <p:nvPicPr>
          <p:cNvPr id="6" name="Picture 2" descr="http://www.ibel.org.br/ceibel/imagens/logo_cabecalho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0799" y="423714"/>
            <a:ext cx="4035417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31837"/>
            <a:ext cx="5122912" cy="557748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pt-BR" sz="4400" b="0" i="0" kern="1200" dirty="0" smtClean="0">
                <a:latin typeface="+mj-lt"/>
                <a:ea typeface="+mj-ea"/>
                <a:cs typeface="+mj-cs"/>
              </a:rPr>
              <a:t>1968 - IBEL já tinha seu curso por correspondência (alto nível)</a:t>
            </a:r>
          </a:p>
          <a:p>
            <a:pPr lvl="0"/>
            <a:r>
              <a:rPr lang="pt-BR" sz="4400" b="0" i="0" kern="1200" dirty="0" smtClean="0">
                <a:latin typeface="+mj-lt"/>
                <a:ea typeface="+mj-ea"/>
                <a:cs typeface="+mj-cs"/>
              </a:rPr>
              <a:t>1969 - CEIBEL surgiu</a:t>
            </a:r>
            <a:r>
              <a:rPr lang="pt-BR" sz="4400" b="0" i="0" kern="1200" baseline="0" dirty="0" smtClean="0">
                <a:latin typeface="+mj-lt"/>
                <a:ea typeface="+mj-ea"/>
                <a:cs typeface="+mj-cs"/>
              </a:rPr>
              <a:t> como um curso mais simples e objetivo</a:t>
            </a:r>
          </a:p>
          <a:p>
            <a:pPr lvl="0"/>
            <a:r>
              <a:rPr lang="pt-BR" sz="4400" b="0" i="0" kern="1200" baseline="0" dirty="0" smtClean="0">
                <a:latin typeface="+mj-lt"/>
                <a:ea typeface="+mj-ea"/>
                <a:cs typeface="+mj-cs"/>
              </a:rPr>
              <a:t>2014 - EAD CEIBEL via internet</a:t>
            </a:r>
          </a:p>
        </p:txBody>
      </p:sp>
      <p:pic>
        <p:nvPicPr>
          <p:cNvPr id="23556" name="Picture 4" descr="Resultado de imagem para internet e livr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000" y="0"/>
            <a:ext cx="3060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Autores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925144"/>
          </a:xfrm>
        </p:spPr>
        <p:txBody>
          <a:bodyPr>
            <a:normAutofit fontScale="70000" lnSpcReduction="20000"/>
          </a:bodyPr>
          <a:lstStyle/>
          <a:p>
            <a:r>
              <a:rPr lang="pt-BR" b="1" baseline="0" dirty="0" smtClean="0"/>
              <a:t>Rev. Donald </a:t>
            </a:r>
            <a:r>
              <a:rPr lang="pt-BR" b="1" baseline="0" dirty="0" err="1" smtClean="0"/>
              <a:t>Kaller</a:t>
            </a:r>
            <a:r>
              <a:rPr lang="pt-BR" baseline="0" dirty="0" smtClean="0"/>
              <a:t> - </a:t>
            </a:r>
            <a:r>
              <a:rPr lang="pt-BR" sz="3200" b="0" i="0" kern="1200" dirty="0" smtClean="0">
                <a:latin typeface="+mn-lt"/>
                <a:ea typeface="+mn-ea"/>
                <a:cs typeface="+mn-cs"/>
              </a:rPr>
              <a:t>Mestre e Dr. em Liderança Educacional e Administração</a:t>
            </a:r>
            <a:r>
              <a:rPr lang="pt-BR" sz="3200" b="0" i="0" kern="1200" baseline="0" dirty="0" smtClean="0">
                <a:latin typeface="+mn-lt"/>
                <a:ea typeface="+mn-ea"/>
                <a:cs typeface="+mn-cs"/>
              </a:rPr>
              <a:t> pela</a:t>
            </a:r>
            <a:r>
              <a:rPr lang="pt-BR" sz="3200" b="0" i="0" kern="1200" dirty="0" smtClean="0">
                <a:latin typeface="+mn-lt"/>
                <a:ea typeface="+mn-ea"/>
                <a:cs typeface="+mn-cs"/>
              </a:rPr>
              <a:t> </a:t>
            </a:r>
            <a:r>
              <a:rPr lang="pt-BR" sz="3200" b="0" i="0" kern="1200" dirty="0" err="1" smtClean="0">
                <a:latin typeface="+mn-lt"/>
                <a:ea typeface="+mn-ea"/>
                <a:cs typeface="+mn-cs"/>
              </a:rPr>
              <a:t>University</a:t>
            </a:r>
            <a:r>
              <a:rPr lang="pt-BR" sz="3200" b="0" i="0" kern="1200" dirty="0" smtClean="0">
                <a:latin typeface="+mn-lt"/>
                <a:ea typeface="+mn-ea"/>
                <a:cs typeface="+mn-cs"/>
              </a:rPr>
              <a:t> </a:t>
            </a:r>
            <a:r>
              <a:rPr lang="pt-BR" sz="3200" b="0" i="0" kern="1200" dirty="0" err="1" smtClean="0">
                <a:latin typeface="+mn-lt"/>
                <a:ea typeface="+mn-ea"/>
                <a:cs typeface="+mn-cs"/>
              </a:rPr>
              <a:t>of</a:t>
            </a:r>
            <a:r>
              <a:rPr lang="pt-BR" sz="3200" b="0" i="0" kern="1200" dirty="0" smtClean="0">
                <a:latin typeface="+mn-lt"/>
                <a:ea typeface="+mn-ea"/>
                <a:cs typeface="+mn-cs"/>
              </a:rPr>
              <a:t> Memphis</a:t>
            </a:r>
          </a:p>
          <a:p>
            <a:r>
              <a:rPr lang="pt-BR" sz="3200" b="1" i="0" kern="1200" dirty="0" smtClean="0">
                <a:latin typeface="+mn-lt"/>
                <a:ea typeface="+mn-ea"/>
                <a:cs typeface="+mn-cs"/>
              </a:rPr>
              <a:t>Joseph Martins </a:t>
            </a:r>
            <a:r>
              <a:rPr lang="pt-BR" sz="3200" b="0" i="0" kern="1200" dirty="0" smtClean="0">
                <a:latin typeface="+mn-lt"/>
                <a:ea typeface="+mn-ea"/>
                <a:cs typeface="+mn-cs"/>
              </a:rPr>
              <a:t>(José Martins) - </a:t>
            </a:r>
            <a:r>
              <a:rPr lang="en-US" sz="3200" b="0" i="0" kern="1200" dirty="0" smtClean="0">
                <a:latin typeface="+mn-lt"/>
                <a:ea typeface="+mn-ea"/>
                <a:cs typeface="+mn-cs"/>
              </a:rPr>
              <a:t>Ph. D, Development of Theological e Th. M. New Testament)</a:t>
            </a:r>
          </a:p>
          <a:p>
            <a:r>
              <a:rPr lang="pt-BR" sz="3200" b="1" i="0" kern="1200" dirty="0" smtClean="0">
                <a:latin typeface="+mn-lt"/>
                <a:ea typeface="+mn-ea"/>
                <a:cs typeface="+mn-cs"/>
              </a:rPr>
              <a:t>William S. Smith</a:t>
            </a:r>
            <a:r>
              <a:rPr lang="pt-BR" sz="3200" b="0" i="0" kern="1200" dirty="0" smtClean="0">
                <a:latin typeface="+mn-lt"/>
                <a:ea typeface="+mn-ea"/>
                <a:cs typeface="+mn-cs"/>
              </a:rPr>
              <a:t> -</a:t>
            </a:r>
            <a:r>
              <a:rPr lang="en-US" sz="3200" b="0" i="0" kern="1200" dirty="0" smtClean="0">
                <a:latin typeface="+mn-lt"/>
                <a:ea typeface="+mn-ea"/>
                <a:cs typeface="+mn-cs"/>
              </a:rPr>
              <a:t>Th. M </a:t>
            </a:r>
            <a:r>
              <a:rPr lang="en-US" sz="3200" b="0" i="0" kern="1200" dirty="0" err="1" smtClean="0">
                <a:latin typeface="+mn-lt"/>
                <a:ea typeface="+mn-ea"/>
                <a:cs typeface="+mn-cs"/>
              </a:rPr>
              <a:t>em</a:t>
            </a:r>
            <a:r>
              <a:rPr lang="en-US" sz="3200" b="0" i="0" kern="1200" dirty="0" smtClean="0">
                <a:latin typeface="+mn-lt"/>
                <a:ea typeface="+mn-ea"/>
                <a:cs typeface="+mn-cs"/>
              </a:rPr>
              <a:t> </a:t>
            </a:r>
            <a:r>
              <a:rPr lang="en-US" sz="3200" b="0" i="0" kern="1200" dirty="0" err="1" smtClean="0">
                <a:latin typeface="+mn-lt"/>
                <a:ea typeface="+mn-ea"/>
                <a:cs typeface="+mn-cs"/>
              </a:rPr>
              <a:t>Divindade</a:t>
            </a:r>
            <a:r>
              <a:rPr lang="en-US" sz="3200" b="0" i="0" kern="1200" dirty="0" smtClean="0">
                <a:latin typeface="+mn-lt"/>
                <a:ea typeface="+mn-ea"/>
                <a:cs typeface="+mn-cs"/>
              </a:rPr>
              <a:t> </a:t>
            </a:r>
            <a:r>
              <a:rPr lang="en-US" sz="3200" b="0" i="0" kern="1200" dirty="0" err="1" smtClean="0">
                <a:latin typeface="+mn-lt"/>
                <a:ea typeface="+mn-ea"/>
                <a:cs typeface="+mn-cs"/>
              </a:rPr>
              <a:t>pela</a:t>
            </a:r>
            <a:r>
              <a:rPr lang="en-US" sz="3200" b="0" i="0" kern="1200" dirty="0" smtClean="0">
                <a:latin typeface="+mn-lt"/>
                <a:ea typeface="+mn-ea"/>
                <a:cs typeface="+mn-cs"/>
              </a:rPr>
              <a:t> </a:t>
            </a:r>
            <a:r>
              <a:rPr lang="pt-BR" sz="3200" b="0" i="0" kern="1200" dirty="0" err="1" smtClean="0">
                <a:latin typeface="+mn-lt"/>
                <a:ea typeface="+mn-ea"/>
                <a:cs typeface="+mn-cs"/>
              </a:rPr>
              <a:t>Westminster</a:t>
            </a:r>
            <a:r>
              <a:rPr lang="pt-BR" sz="3200" b="0" i="0" kern="1200" dirty="0" smtClean="0">
                <a:latin typeface="+mn-lt"/>
                <a:ea typeface="+mn-ea"/>
                <a:cs typeface="+mn-cs"/>
              </a:rPr>
              <a:t> </a:t>
            </a:r>
            <a:r>
              <a:rPr lang="pt-BR" sz="3200" b="0" i="0" kern="1200" dirty="0" err="1" smtClean="0">
                <a:latin typeface="+mn-lt"/>
                <a:ea typeface="+mn-ea"/>
                <a:cs typeface="+mn-cs"/>
              </a:rPr>
              <a:t>Theological</a:t>
            </a:r>
            <a:r>
              <a:rPr lang="pt-BR" sz="3200" b="0" i="0" kern="1200" dirty="0" smtClean="0">
                <a:latin typeface="+mn-lt"/>
                <a:ea typeface="+mn-ea"/>
                <a:cs typeface="+mn-cs"/>
              </a:rPr>
              <a:t>  e </a:t>
            </a:r>
            <a:r>
              <a:rPr lang="en-US" sz="3200" b="0" i="0" kern="1200" dirty="0" smtClean="0">
                <a:latin typeface="+mn-lt"/>
                <a:ea typeface="+mn-ea"/>
                <a:cs typeface="+mn-cs"/>
              </a:rPr>
              <a:t>Th. M  </a:t>
            </a:r>
            <a:r>
              <a:rPr lang="en-US" sz="3200" b="0" i="0" kern="1200" dirty="0" err="1" smtClean="0">
                <a:latin typeface="+mn-lt"/>
                <a:ea typeface="+mn-ea"/>
                <a:cs typeface="+mn-cs"/>
              </a:rPr>
              <a:t>em</a:t>
            </a:r>
            <a:r>
              <a:rPr lang="en-US" sz="3200" b="0" i="0" kern="1200" dirty="0" smtClean="0">
                <a:latin typeface="+mn-lt"/>
                <a:ea typeface="+mn-ea"/>
                <a:cs typeface="+mn-cs"/>
              </a:rPr>
              <a:t> </a:t>
            </a:r>
            <a:r>
              <a:rPr lang="en-US" sz="3200" b="0" i="0" kern="1200" dirty="0" err="1" smtClean="0">
                <a:latin typeface="+mn-lt"/>
                <a:ea typeface="+mn-ea"/>
                <a:cs typeface="+mn-cs"/>
              </a:rPr>
              <a:t>Teologia</a:t>
            </a:r>
            <a:r>
              <a:rPr lang="en-US" sz="3200" b="0" i="0" kern="1200" dirty="0" smtClean="0">
                <a:latin typeface="+mn-lt"/>
                <a:ea typeface="+mn-ea"/>
                <a:cs typeface="+mn-cs"/>
              </a:rPr>
              <a:t> </a:t>
            </a:r>
            <a:r>
              <a:rPr lang="en-US" sz="3200" b="0" i="0" kern="1200" dirty="0" err="1" smtClean="0">
                <a:latin typeface="+mn-lt"/>
                <a:ea typeface="+mn-ea"/>
                <a:cs typeface="+mn-cs"/>
              </a:rPr>
              <a:t>pela</a:t>
            </a:r>
            <a:r>
              <a:rPr lang="en-US" sz="3200" b="0" i="0" kern="1200" dirty="0" smtClean="0">
                <a:latin typeface="+mn-lt"/>
                <a:ea typeface="+mn-ea"/>
                <a:cs typeface="+mn-cs"/>
              </a:rPr>
              <a:t> </a:t>
            </a:r>
            <a:r>
              <a:rPr lang="pt-BR" sz="3200" b="0" i="0" kern="1200" dirty="0" smtClean="0">
                <a:latin typeface="+mn-lt"/>
                <a:ea typeface="+mn-ea"/>
                <a:cs typeface="+mn-cs"/>
              </a:rPr>
              <a:t>Universidade Reformada de Amsterdã</a:t>
            </a:r>
          </a:p>
          <a:p>
            <a:r>
              <a:rPr lang="pt-BR" b="1" dirty="0" smtClean="0"/>
              <a:t>Pedro </a:t>
            </a:r>
            <a:r>
              <a:rPr lang="pt-BR" b="1" dirty="0" err="1" smtClean="0"/>
              <a:t>Gilhuis</a:t>
            </a:r>
            <a:endParaRPr lang="pt-BR" b="1" dirty="0" smtClean="0"/>
          </a:p>
          <a:p>
            <a:r>
              <a:rPr lang="pt-BR" b="1" dirty="0"/>
              <a:t>Charlotte </a:t>
            </a:r>
            <a:r>
              <a:rPr lang="pt-BR" b="1" dirty="0" smtClean="0"/>
              <a:t>Taylor</a:t>
            </a:r>
          </a:p>
          <a:p>
            <a:r>
              <a:rPr lang="pt-BR" b="1" dirty="0" err="1" smtClean="0"/>
              <a:t>Sherron</a:t>
            </a:r>
            <a:r>
              <a:rPr lang="pt-BR" b="1" dirty="0" smtClean="0"/>
              <a:t> </a:t>
            </a:r>
            <a:r>
              <a:rPr lang="pt-BR" b="1" dirty="0"/>
              <a:t>K. George</a:t>
            </a:r>
            <a:endParaRPr lang="pt-BR" sz="3200" b="1" i="0" kern="1200" dirty="0" smtClean="0">
              <a:latin typeface="+mn-lt"/>
              <a:ea typeface="+mn-ea"/>
              <a:cs typeface="+mn-cs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69013" y="-19050"/>
            <a:ext cx="3074987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tângulo 13"/>
          <p:cNvSpPr/>
          <p:nvPr/>
        </p:nvSpPr>
        <p:spPr>
          <a:xfrm>
            <a:off x="8172401" y="4509120"/>
            <a:ext cx="914032" cy="5347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1700"/>
              </a:lnSpc>
            </a:pPr>
            <a:r>
              <a:rPr lang="pt-BR" dirty="0">
                <a:solidFill>
                  <a:schemeClr val="bg1"/>
                </a:solidFill>
              </a:rPr>
              <a:t>José </a:t>
            </a:r>
            <a:endParaRPr lang="pt-BR" dirty="0" smtClean="0">
              <a:solidFill>
                <a:schemeClr val="bg1"/>
              </a:solidFill>
            </a:endParaRPr>
          </a:p>
          <a:p>
            <a:pPr algn="r">
              <a:lnSpc>
                <a:spcPts val="1700"/>
              </a:lnSpc>
            </a:pPr>
            <a:r>
              <a:rPr lang="pt-BR" dirty="0" smtClean="0">
                <a:solidFill>
                  <a:schemeClr val="bg1"/>
                </a:solidFill>
              </a:rPr>
              <a:t>Martins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sz="4400" b="1" i="0" kern="1200" dirty="0" smtClean="0">
                <a:latin typeface="+mj-lt"/>
                <a:ea typeface="+mj-ea"/>
                <a:cs typeface="+mj-cs"/>
              </a:rPr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525963"/>
          </a:xfrm>
        </p:spPr>
        <p:txBody>
          <a:bodyPr>
            <a:normAutofit/>
          </a:bodyPr>
          <a:lstStyle/>
          <a:p>
            <a:r>
              <a:rPr lang="pt-BR" sz="3200" b="0" i="0" kern="1200" dirty="0" smtClean="0">
                <a:latin typeface="+mn-lt"/>
                <a:ea typeface="+mn-ea"/>
                <a:cs typeface="+mn-cs"/>
              </a:rPr>
              <a:t>Ensino programado</a:t>
            </a:r>
          </a:p>
          <a:p>
            <a:pPr lvl="1"/>
            <a:r>
              <a:rPr lang="pt-BR" sz="2800" b="0" i="0" kern="1200" dirty="0" smtClean="0">
                <a:latin typeface="+mn-lt"/>
                <a:ea typeface="+mn-ea"/>
                <a:cs typeface="+mn-cs"/>
              </a:rPr>
              <a:t>Por </a:t>
            </a:r>
            <a:r>
              <a:rPr lang="pt-BR" sz="2800" b="0" i="0" kern="1200" dirty="0" err="1" smtClean="0">
                <a:latin typeface="+mn-lt"/>
                <a:ea typeface="+mn-ea"/>
                <a:cs typeface="+mn-cs"/>
              </a:rPr>
              <a:t>Burrhus</a:t>
            </a:r>
            <a:r>
              <a:rPr lang="pt-BR" sz="2800" b="0" i="0" kern="1200" dirty="0" smtClean="0">
                <a:latin typeface="+mn-lt"/>
                <a:ea typeface="+mn-ea"/>
                <a:cs typeface="+mn-cs"/>
              </a:rPr>
              <a:t> </a:t>
            </a:r>
            <a:r>
              <a:rPr lang="pt-BR" sz="2800" b="0" i="0" kern="1200" dirty="0" err="1" smtClean="0">
                <a:latin typeface="+mn-lt"/>
                <a:ea typeface="+mn-ea"/>
                <a:cs typeface="+mn-cs"/>
              </a:rPr>
              <a:t>Frederic</a:t>
            </a:r>
            <a:r>
              <a:rPr lang="pt-BR" sz="2800" b="0" i="0" kern="1200" dirty="0" smtClean="0">
                <a:latin typeface="+mn-lt"/>
                <a:ea typeface="+mn-ea"/>
                <a:cs typeface="+mn-cs"/>
              </a:rPr>
              <a:t> Skinner</a:t>
            </a:r>
          </a:p>
          <a:p>
            <a:pPr lvl="1"/>
            <a:r>
              <a:rPr lang="pt-BR" dirty="0" smtClean="0"/>
              <a:t>Autor </a:t>
            </a:r>
            <a:r>
              <a:rPr lang="pt-BR" dirty="0"/>
              <a:t>e psicólogo </a:t>
            </a:r>
            <a:r>
              <a:rPr lang="pt-BR" dirty="0" smtClean="0"/>
              <a:t>norte-americano</a:t>
            </a:r>
          </a:p>
          <a:p>
            <a:pPr lvl="1"/>
            <a:r>
              <a:rPr lang="pt-BR" dirty="0"/>
              <a:t>Ao lado de Freud e Piaget, Skinner foi um dos três pensadores mais citados do século XX. </a:t>
            </a:r>
            <a:endParaRPr lang="pt-BR" sz="2800" b="0" i="0" kern="1200" dirty="0" smtClean="0">
              <a:latin typeface="+mn-lt"/>
              <a:ea typeface="+mn-ea"/>
              <a:cs typeface="+mn-cs"/>
            </a:endParaRPr>
          </a:p>
        </p:txBody>
      </p:sp>
      <p:pic>
        <p:nvPicPr>
          <p:cNvPr id="22532" name="Picture 4" descr="Resultado de imagem para Burrhus Frederic Skinne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84168" y="-1"/>
            <a:ext cx="3059832" cy="6858001"/>
          </a:xfrm>
          <a:prstGeom prst="rect">
            <a:avLst/>
          </a:prstGeom>
          <a:noFill/>
        </p:spPr>
      </p:pic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69013" y="4077072"/>
            <a:ext cx="3074987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ângulo 5"/>
          <p:cNvSpPr/>
          <p:nvPr/>
        </p:nvSpPr>
        <p:spPr>
          <a:xfrm>
            <a:off x="8257219" y="4365104"/>
            <a:ext cx="886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Skinner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lvl="0" algn="l"/>
            <a:r>
              <a:rPr lang="pt-BR" sz="4400" b="0" i="0" kern="1200" dirty="0" smtClean="0">
                <a:latin typeface="+mj-lt"/>
                <a:ea typeface="+mj-ea"/>
                <a:cs typeface="+mj-cs"/>
              </a:rPr>
              <a:t>Vantagens do método</a:t>
            </a:r>
            <a:endParaRPr lang="pt-BR" dirty="0"/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5338936" cy="4525963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pt-BR" dirty="0" smtClean="0"/>
              <a:t>a participação ativa do aluno;</a:t>
            </a:r>
          </a:p>
          <a:p>
            <a:pPr lvl="0"/>
            <a:r>
              <a:rPr lang="pt-BR" dirty="0" smtClean="0"/>
              <a:t>a divisão de tarefas em partes de fácil resolução;</a:t>
            </a:r>
          </a:p>
          <a:p>
            <a:pPr lvl="0"/>
            <a:r>
              <a:rPr lang="pt-BR" dirty="0" smtClean="0"/>
              <a:t>a aprendizagem com grau crescente e complexidade;</a:t>
            </a:r>
          </a:p>
          <a:p>
            <a:pPr lvl="0"/>
            <a:r>
              <a:rPr lang="pt-BR" dirty="0" smtClean="0"/>
              <a:t>o feedback (resposta) imediato;</a:t>
            </a:r>
          </a:p>
          <a:p>
            <a:pPr lvl="0"/>
            <a:r>
              <a:rPr lang="pt-BR" dirty="0" smtClean="0"/>
              <a:t>a adaptação ao ritmo de cada aluno;</a:t>
            </a:r>
          </a:p>
          <a:p>
            <a:pPr lvl="0"/>
            <a:r>
              <a:rPr lang="pt-BR" dirty="0" smtClean="0"/>
              <a:t>a possibilidade de êxitos parciais e constantes.</a:t>
            </a:r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3611048" y="1032427"/>
            <a:ext cx="2041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Ensino </a:t>
            </a:r>
            <a:r>
              <a:rPr lang="pt-BR" b="1" dirty="0">
                <a:solidFill>
                  <a:schemeClr val="bg1"/>
                </a:solidFill>
              </a:rPr>
              <a:t>programado</a:t>
            </a: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69013" y="-19050"/>
            <a:ext cx="3074987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03032" cy="1143000"/>
          </a:xfrm>
        </p:spPr>
        <p:txBody>
          <a:bodyPr>
            <a:normAutofit/>
          </a:bodyPr>
          <a:lstStyle/>
          <a:p>
            <a:pPr lvl="0" algn="l"/>
            <a:r>
              <a:rPr lang="pt-BR" sz="3600" b="0" i="0" kern="1200" dirty="0" smtClean="0">
                <a:latin typeface="+mj-lt"/>
                <a:ea typeface="+mj-ea"/>
                <a:cs typeface="+mj-cs"/>
              </a:rPr>
              <a:t>Desvantagens do método</a:t>
            </a:r>
            <a:endParaRPr lang="pt-BR" sz="3600" dirty="0"/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pt-BR" dirty="0" smtClean="0"/>
              <a:t>socialmente isolado não havendo interação com outras pessoas;</a:t>
            </a:r>
          </a:p>
          <a:p>
            <a:pPr lvl="0"/>
            <a:r>
              <a:rPr lang="pt-BR" dirty="0" smtClean="0"/>
              <a:t>faltam benefícios da experiência em grupo;</a:t>
            </a:r>
          </a:p>
          <a:p>
            <a:pPr lvl="0"/>
            <a:r>
              <a:rPr lang="pt-BR" dirty="0" smtClean="0"/>
              <a:t>o aluno não tem opção de discordar;</a:t>
            </a:r>
          </a:p>
          <a:p>
            <a:pPr lvl="0"/>
            <a:r>
              <a:rPr lang="pt-BR" dirty="0" smtClean="0"/>
              <a:t>descontentamento com as repetições;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3347864" y="980728"/>
            <a:ext cx="2041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Ensino </a:t>
            </a:r>
            <a:r>
              <a:rPr lang="pt-BR" b="1" dirty="0">
                <a:solidFill>
                  <a:schemeClr val="bg1"/>
                </a:solidFill>
              </a:rPr>
              <a:t>programado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69013" y="0"/>
            <a:ext cx="3074987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pt-BR" sz="4400" b="0" i="0" kern="1200" dirty="0" smtClean="0">
                <a:latin typeface="+mj-lt"/>
                <a:ea typeface="+mj-ea"/>
                <a:cs typeface="+mj-cs"/>
              </a:rPr>
              <a:t>Grupo</a:t>
            </a:r>
            <a:r>
              <a:rPr lang="pt-BR" sz="4400" b="0" i="0" kern="1200" baseline="0" dirty="0" smtClean="0">
                <a:latin typeface="+mj-lt"/>
                <a:ea typeface="+mj-ea"/>
                <a:cs typeface="+mj-cs"/>
              </a:rPr>
              <a:t> de Estudo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4853136"/>
          </a:xfrm>
        </p:spPr>
        <p:txBody>
          <a:bodyPr>
            <a:normAutofit lnSpcReduction="10000"/>
          </a:bodyPr>
          <a:lstStyle/>
          <a:p>
            <a:pPr lvl="0"/>
            <a:r>
              <a:rPr lang="pt-BR" dirty="0" smtClean="0"/>
              <a:t>Classes</a:t>
            </a:r>
            <a:r>
              <a:rPr lang="pt-BR" baseline="0" dirty="0" smtClean="0"/>
              <a:t> com 5 ou mais alunos</a:t>
            </a:r>
            <a:endParaRPr lang="pt-BR" dirty="0" smtClean="0"/>
          </a:p>
          <a:p>
            <a:pPr lvl="0"/>
            <a:r>
              <a:rPr lang="pt-BR" dirty="0" smtClean="0"/>
              <a:t>Acompanhamento educacional</a:t>
            </a:r>
          </a:p>
          <a:p>
            <a:pPr lvl="0"/>
            <a:r>
              <a:rPr lang="pt-BR" dirty="0" smtClean="0"/>
              <a:t>Reuniões</a:t>
            </a:r>
            <a:r>
              <a:rPr lang="pt-BR" baseline="0" dirty="0" smtClean="0"/>
              <a:t> frequentes para aprofundamento ou esclarecimento de dúvidas</a:t>
            </a:r>
          </a:p>
          <a:p>
            <a:pPr lvl="0"/>
            <a:r>
              <a:rPr lang="pt-BR" baseline="0" dirty="0" smtClean="0"/>
              <a:t>Interação e confraternização entre os alunos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2161" y="0"/>
            <a:ext cx="3131840" cy="687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Módulos</a:t>
            </a:r>
            <a:endParaRPr lang="pt-BR" dirty="0"/>
          </a:p>
        </p:txBody>
      </p:sp>
      <p:pic>
        <p:nvPicPr>
          <p:cNvPr id="18434" name="Picture 2" descr="http://www.ibel.org.br/ceibel/imagens/diagrama_modul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2200" y="1844824"/>
            <a:ext cx="3810000" cy="3533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</TotalTime>
  <Words>469</Words>
  <Application>Microsoft Office PowerPoint</Application>
  <PresentationFormat>Apresentação na tela (4:3)</PresentationFormat>
  <Paragraphs>78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Slide 1</vt:lpstr>
      <vt:lpstr>Slide 2</vt:lpstr>
      <vt:lpstr>Slide 3</vt:lpstr>
      <vt:lpstr>Autores</vt:lpstr>
      <vt:lpstr>Metodologia</vt:lpstr>
      <vt:lpstr>Vantagens do método</vt:lpstr>
      <vt:lpstr>Desvantagens do método</vt:lpstr>
      <vt:lpstr>Grupo de Estudo</vt:lpstr>
      <vt:lpstr>Módulos</vt:lpstr>
      <vt:lpstr>Matérias</vt:lpstr>
      <vt:lpstr>Diferencial</vt:lpstr>
      <vt:lpstr>Alcance</vt:lpstr>
      <vt:lpstr>A quem se destina:</vt:lpstr>
      <vt:lpstr>Parcerias</vt:lpstr>
      <vt:lpstr>Slide 15</vt:lpstr>
      <vt:lpstr>Metas/Desafios</vt:lpstr>
      <vt:lpstr>Motivação</vt:lpstr>
      <vt:lpstr>Dúvidas? ceibel@ibel.org.br www.ceibel.com.br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CEIBEL</dc:title>
  <dc:creator>abrahaopaulo</dc:creator>
  <cp:lastModifiedBy>abrahaopaulo</cp:lastModifiedBy>
  <cp:revision>55</cp:revision>
  <dcterms:created xsi:type="dcterms:W3CDTF">2018-05-16T22:38:29Z</dcterms:created>
  <dcterms:modified xsi:type="dcterms:W3CDTF">2018-05-17T18:28:07Z</dcterms:modified>
</cp:coreProperties>
</file>